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3"/>
  </p:notesMasterIdLst>
  <p:handoutMasterIdLst>
    <p:handoutMasterId r:id="rId34"/>
  </p:handoutMasterIdLst>
  <p:sldIdLst>
    <p:sldId id="394" r:id="rId3"/>
    <p:sldId id="466" r:id="rId4"/>
    <p:sldId id="500" r:id="rId5"/>
    <p:sldId id="547" r:id="rId6"/>
    <p:sldId id="546" r:id="rId7"/>
    <p:sldId id="553" r:id="rId8"/>
    <p:sldId id="555" r:id="rId9"/>
    <p:sldId id="556" r:id="rId10"/>
    <p:sldId id="551" r:id="rId11"/>
    <p:sldId id="558" r:id="rId12"/>
    <p:sldId id="557" r:id="rId13"/>
    <p:sldId id="561" r:id="rId14"/>
    <p:sldId id="563" r:id="rId15"/>
    <p:sldId id="559" r:id="rId16"/>
    <p:sldId id="565" r:id="rId17"/>
    <p:sldId id="564" r:id="rId18"/>
    <p:sldId id="566" r:id="rId19"/>
    <p:sldId id="568" r:id="rId20"/>
    <p:sldId id="569" r:id="rId21"/>
    <p:sldId id="570" r:id="rId22"/>
    <p:sldId id="567" r:id="rId23"/>
    <p:sldId id="548" r:id="rId24"/>
    <p:sldId id="549" r:id="rId25"/>
    <p:sldId id="571" r:id="rId26"/>
    <p:sldId id="572" r:id="rId27"/>
    <p:sldId id="505" r:id="rId28"/>
    <p:sldId id="503" r:id="rId29"/>
    <p:sldId id="544" r:id="rId30"/>
    <p:sldId id="352" r:id="rId31"/>
    <p:sldId id="545" r:id="rId3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DEBC6D0-49EA-420F-AAB6-62838FA1EA30}">
          <p14:sldIdLst>
            <p14:sldId id="394"/>
            <p14:sldId id="466"/>
            <p14:sldId id="500"/>
          </p14:sldIdLst>
        </p14:section>
        <p14:section name="Routing Basics" id="{2095E350-92CA-4231-B28D-CE118D297DCD}">
          <p14:sldIdLst>
            <p14:sldId id="547"/>
            <p14:sldId id="546"/>
            <p14:sldId id="553"/>
            <p14:sldId id="555"/>
          </p14:sldIdLst>
        </p14:section>
        <p14:section name="Sammy.js Overview" id="{B750C5BC-A534-4BA3-894A-CE3686CFD885}">
          <p14:sldIdLst>
            <p14:sldId id="556"/>
            <p14:sldId id="551"/>
            <p14:sldId id="558"/>
            <p14:sldId id="557"/>
            <p14:sldId id="561"/>
            <p14:sldId id="563"/>
            <p14:sldId id="559"/>
            <p14:sldId id="565"/>
            <p14:sldId id="564"/>
            <p14:sldId id="566"/>
            <p14:sldId id="568"/>
            <p14:sldId id="569"/>
            <p14:sldId id="570"/>
            <p14:sldId id="567"/>
          </p14:sldIdLst>
        </p14:section>
        <p14:section name="Programming Patterns" id="{2FA233FB-3EA0-4DD4-ADFA-DB1191D9DDB6}">
          <p14:sldIdLst>
            <p14:sldId id="548"/>
            <p14:sldId id="549"/>
            <p14:sldId id="571"/>
            <p14:sldId id="572"/>
          </p14:sldIdLst>
        </p14:section>
        <p14:section name="Conclusion" id="{43BD757C-5017-47D2-98A9-4D861095A3BB}">
          <p14:sldIdLst>
            <p14:sldId id="505"/>
            <p14:sldId id="503"/>
            <p14:sldId id="544"/>
            <p14:sldId id="352"/>
            <p14:sldId id="545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B0F0"/>
    <a:srgbClr val="FBEEDC"/>
    <a:srgbClr val="E85C0E"/>
    <a:srgbClr val="F8DC9E"/>
    <a:srgbClr val="FBEEC9"/>
    <a:srgbClr val="603A14"/>
    <a:srgbClr val="BAB398"/>
    <a:srgbClr val="ADA485"/>
    <a:srgbClr val="C6C0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62" autoAdjust="0"/>
    <p:restoredTop sz="94595" autoAdjust="0"/>
  </p:normalViewPr>
  <p:slideViewPr>
    <p:cSldViewPr>
      <p:cViewPr>
        <p:scale>
          <a:sx n="69" d="100"/>
          <a:sy n="69" d="100"/>
        </p:scale>
        <p:origin x="-702" y="-20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11-Dec-17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11-Dec-17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669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081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11-Dec-17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5176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625176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7439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11-Dec-17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sammyjs.org/download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ammyjs.org/docs/api/0.7.4/all#Sammy.OAuth2" TargetMode="External"/><Relationship Id="rId2" Type="http://schemas.openxmlformats.org/officeDocument/2006/relationships/hyperlink" Target="sammyjs.org/docs/api/0.7.4/all#Sammy.Session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26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23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5" Type="http://schemas.openxmlformats.org/officeDocument/2006/relationships/image" Target="../media/image27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29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24.png"/><Relationship Id="rId14" Type="http://schemas.openxmlformats.org/officeDocument/2006/relationships/hyperlink" Target="http://www.telenor.bg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30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1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Routing and Patterns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5"/>
            <a:ext cx="8125251" cy="1374578"/>
          </a:xfrm>
        </p:spPr>
        <p:txBody>
          <a:bodyPr>
            <a:normAutofit/>
          </a:bodyPr>
          <a:lstStyle/>
          <a:p>
            <a:r>
              <a:rPr lang="en-US" noProof="1"/>
              <a:t>Browser Routing</a:t>
            </a:r>
            <a:endParaRPr lang="en-US" dirty="0"/>
          </a:p>
          <a:p>
            <a:r>
              <a:rPr lang="en-US" dirty="0"/>
              <a:t>Design Patterns in JS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08996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234319" y="3821087"/>
            <a:ext cx="1221232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Routing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517269" y="4914705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8973" y="4243537"/>
            <a:ext cx="914400" cy="112354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10142" y="3605280"/>
            <a:ext cx="914400" cy="112354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2328" y="4130696"/>
            <a:ext cx="914400" cy="112354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6272" y="4740187"/>
            <a:ext cx="914400" cy="112354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7575" y="4555850"/>
            <a:ext cx="914400" cy="1123545"/>
          </a:xfrm>
          <a:prstGeom prst="rect">
            <a:avLst/>
          </a:prstGeom>
        </p:spPr>
      </p:pic>
      <p:sp>
        <p:nvSpPr>
          <p:cNvPr id="23" name="Rectangle: Rounded Corners 22"/>
          <p:cNvSpPr/>
          <p:nvPr/>
        </p:nvSpPr>
        <p:spPr>
          <a:xfrm>
            <a:off x="7847012" y="4057654"/>
            <a:ext cx="3810000" cy="1495310"/>
          </a:xfrm>
          <a:prstGeom prst="round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30" t="-5710" r="-9230" b="-5710"/>
          <a:stretch/>
        </p:blipFill>
        <p:spPr>
          <a:xfrm>
            <a:off x="8217429" y="4195220"/>
            <a:ext cx="3069167" cy="12201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noProof="1"/>
              <a:t>Sammy</a:t>
            </a:r>
            <a:r>
              <a:rPr lang="en-US" dirty="0"/>
              <a:t> using WebStorm's terminal</a:t>
            </a:r>
          </a:p>
          <a:p>
            <a:pPr>
              <a:spcBef>
                <a:spcPts val="7200"/>
              </a:spcBef>
            </a:pPr>
            <a:r>
              <a:rPr lang="en-US" dirty="0"/>
              <a:t>Or download from </a:t>
            </a:r>
            <a:r>
              <a:rPr lang="en-US" dirty="0">
                <a:hlinkClick r:id="rId2"/>
              </a:rPr>
              <a:t>sammyjs.org</a:t>
            </a:r>
            <a:endParaRPr lang="en-US" dirty="0"/>
          </a:p>
          <a:p>
            <a:r>
              <a:rPr lang="en-US" dirty="0"/>
              <a:t>Browser builds will be located in:</a:t>
            </a:r>
          </a:p>
          <a:p>
            <a:pPr>
              <a:spcBef>
                <a:spcPts val="7200"/>
              </a:spcBef>
            </a:pPr>
            <a:r>
              <a:rPr lang="en-US" dirty="0"/>
              <a:t>Sammy requires jQuery to work!</a:t>
            </a:r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  <a:endParaRPr lang="en-US" noProof="1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455612" y="1981200"/>
            <a:ext cx="11277600" cy="5547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npm install --save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sammy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7236" y="5943600"/>
            <a:ext cx="10671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noProof="1"/>
              <a:t>Note: It's best if your project has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package.json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/>
              <a:t>file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455612" y="4191000"/>
            <a:ext cx="11277600" cy="5547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node_modules/sammy/lib/</a:t>
            </a:r>
          </a:p>
        </p:txBody>
      </p:sp>
    </p:spTree>
    <p:extLst>
      <p:ext uri="{BB962C8B-B14F-4D97-AF65-F5344CB8AC3E}">
        <p14:creationId xmlns:p14="http://schemas.microsoft.com/office/powerpoint/2010/main" val="337974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Sammy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674813" y="1030186"/>
            <a:ext cx="8839200" cy="5523014"/>
            <a:chOff x="1674813" y="1030186"/>
            <a:chExt cx="8839200" cy="5523014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1674813" y="1483369"/>
              <a:ext cx="8839200" cy="506983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&lt;!DOCTYPE html&gt;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&lt;head&gt;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&lt;meta charset="UTF-8"&gt;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&lt;title&gt;Hello Sammy&lt;/title&gt;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</a:t>
              </a:r>
              <a:r>
                <a:rPr lang="en-US" sz="2000" b="1" i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&lt;!-- Include jQuery and Sammy distributions --&gt;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&lt;/head&gt;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&lt;body&gt;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&lt;header&gt;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  &lt;h1&gt;Hello Sammy&lt;/h1&gt;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  &lt;a href="</a:t>
              </a:r>
              <a:r>
                <a:rPr lang="en-US" sz="20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index.html</a:t>
              </a: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"&gt;Home&lt;/a&gt;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  &lt;a href="</a:t>
              </a:r>
              <a:r>
                <a:rPr lang="en-US" sz="20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about</a:t>
              </a: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"&gt;About&lt;/a&gt;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  &lt;a href="</a:t>
              </a:r>
              <a:r>
                <a:rPr lang="en-US" sz="20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contact</a:t>
              </a: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"&gt;Contact&lt;/a&gt;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&lt;/header&gt;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&lt;div </a:t>
              </a:r>
              <a:r>
                <a:rPr lang="en-US" sz="20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id="main"</a:t>
              </a: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&gt;&lt;/div&gt;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&lt;/body&gt;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&lt;/html&gt;</a:t>
              </a:r>
            </a:p>
          </p:txBody>
        </p:sp>
        <p:sp>
          <p:nvSpPr>
            <p:cNvPr id="8" name="Rectangle 3"/>
            <p:cNvSpPr>
              <a:spLocks noChangeArrowheads="1"/>
            </p:cNvSpPr>
            <p:nvPr/>
          </p:nvSpPr>
          <p:spPr bwMode="auto">
            <a:xfrm>
              <a:off x="1674813" y="1030186"/>
              <a:ext cx="8839200" cy="45318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6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index.html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862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Sammy (2)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674812" y="1600200"/>
            <a:ext cx="8839202" cy="48236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 app =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Sammy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#main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function 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index.html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() =&gt;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swap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('&lt;h2&gt;Home Page&lt;/h2&gt;');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this.get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about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() =&gt;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this.swap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('&lt;h2&gt;About Page&lt;/h2&gt;');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this.get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'contact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() =&gt;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this.swap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('&lt;h2&gt;Contact Page&lt;/h2&gt;');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$(() =&gt;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app.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run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674813" y="1147017"/>
            <a:ext cx="8839200" cy="453183"/>
          </a:xfrm>
          <a:prstGeom prst="rect">
            <a:avLst/>
          </a:prstGeom>
          <a:solidFill>
            <a:schemeClr val="accent5">
              <a:lumMod val="40000"/>
              <a:lumOff val="60000"/>
              <a:alpha val="6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app.js</a:t>
            </a:r>
          </a:p>
        </p:txBody>
      </p:sp>
    </p:spTree>
    <p:extLst>
      <p:ext uri="{BB962C8B-B14F-4D97-AF65-F5344CB8AC3E}">
        <p14:creationId xmlns:p14="http://schemas.microsoft.com/office/powerpoint/2010/main" val="395165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Sammy instance to initialize your application</a:t>
            </a:r>
          </a:p>
          <a:p>
            <a:pPr>
              <a:spcBef>
                <a:spcPts val="22800"/>
              </a:spcBef>
            </a:pPr>
            <a:r>
              <a:rPr lang="en-US" dirty="0"/>
              <a:t>You may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multiple apps </a:t>
            </a:r>
            <a:r>
              <a:rPr lang="en-US" dirty="0"/>
              <a:t>running</a:t>
            </a:r>
          </a:p>
          <a:p>
            <a:r>
              <a:rPr lang="en-US" dirty="0"/>
              <a:t>Each selector can only hold one app</a:t>
            </a:r>
          </a:p>
          <a:p>
            <a:pPr lvl="1"/>
            <a:r>
              <a:rPr lang="en-US" dirty="0"/>
              <a:t>If you refer to it again, it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extends the functionality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Initialization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941512" y="2673631"/>
            <a:ext cx="8305800" cy="17766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 app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Sammy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#main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function 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Define routes and other logic here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$(() =&gt; app.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run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Activate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2208212" y="1828800"/>
            <a:ext cx="2593687" cy="578882"/>
          </a:xfrm>
          <a:prstGeom prst="wedgeRoundRectCallout">
            <a:avLst>
              <a:gd name="adj1" fmla="val 35412"/>
              <a:gd name="adj2" fmla="val 11301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88000" tIns="45720" rIns="288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Invoke library</a:t>
            </a:r>
            <a:endParaRPr lang="en-US" sz="28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5180012" y="1828800"/>
            <a:ext cx="3059874" cy="578882"/>
          </a:xfrm>
          <a:prstGeom prst="wedgeRoundRectCallout">
            <a:avLst>
              <a:gd name="adj1" fmla="val -35059"/>
              <a:gd name="adj2" fmla="val 1162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88000" tIns="45720" rIns="288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 selector</a:t>
            </a:r>
            <a:endParaRPr lang="en-US" sz="28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07447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building block </a:t>
            </a:r>
            <a:r>
              <a:rPr lang="en-US" dirty="0"/>
              <a:t>of Sammy is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route</a:t>
            </a:r>
          </a:p>
          <a:p>
            <a:pPr lvl="1"/>
            <a:r>
              <a:rPr lang="en-US" dirty="0"/>
              <a:t>Defined by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address</a:t>
            </a:r>
            <a:r>
              <a:rPr lang="en-US" dirty="0"/>
              <a:t> (URI)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Place this block inside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Sammy initializer</a:t>
            </a:r>
            <a:r>
              <a:rPr lang="en-US" dirty="0"/>
              <a:t>:</a:t>
            </a:r>
          </a:p>
          <a:p>
            <a:pPr>
              <a:spcBef>
                <a:spcPts val="18000"/>
              </a:spcBef>
            </a:pPr>
            <a:r>
              <a:rPr lang="en-US" dirty="0"/>
              <a:t>A note on 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en-US" dirty="0"/>
              <a:t>: it holds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reference</a:t>
            </a:r>
            <a:r>
              <a:rPr lang="en-US" dirty="0"/>
              <a:t> to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router object</a:t>
            </a:r>
            <a:r>
              <a:rPr lang="en-US" dirty="0"/>
              <a:t>, but may not work correctly in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arrow function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Routes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674812" y="4038600"/>
            <a:ext cx="8839202" cy="1253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this.route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about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this.swap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('&lt;h2&gt;Contact Page&lt;/h2&gt;');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1738204" y="3231118"/>
            <a:ext cx="2747807" cy="578882"/>
          </a:xfrm>
          <a:prstGeom prst="wedgeRoundRectCallout">
            <a:avLst>
              <a:gd name="adj1" fmla="val 33646"/>
              <a:gd name="adj2" fmla="val 11044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88000" tIns="45720" rIns="288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Route Method</a:t>
            </a:r>
            <a:endParaRPr lang="en-US" sz="28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4912697" y="3231118"/>
            <a:ext cx="2705715" cy="578882"/>
          </a:xfrm>
          <a:prstGeom prst="wedgeRoundRectCallout">
            <a:avLst>
              <a:gd name="adj1" fmla="val -30149"/>
              <a:gd name="adj2" fmla="val 1063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88000" tIns="45720" rIns="288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Route address</a:t>
            </a:r>
            <a:endParaRPr lang="en-US" sz="28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825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method has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alias</a:t>
            </a:r>
            <a:r>
              <a:rPr lang="en-US" dirty="0"/>
              <a:t> for shorter code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Aliases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446214" y="2133600"/>
            <a:ext cx="9296398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catalog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loadBooks)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446214" y="3186102"/>
            <a:ext cx="9296398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'login'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userLogin)</a:t>
            </a: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1446214" y="4238604"/>
            <a:ext cx="9296398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'catalog/:bookId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updateBook)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446214" y="5291107"/>
            <a:ext cx="9296398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'catalog/:bookId',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deleteBook)</a:t>
            </a:r>
          </a:p>
        </p:txBody>
      </p:sp>
    </p:spTree>
    <p:extLst>
      <p:ext uri="{BB962C8B-B14F-4D97-AF65-F5344CB8AC3E}">
        <p14:creationId xmlns:p14="http://schemas.microsoft.com/office/powerpoint/2010/main" val="311698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dirty="0"/>
              <a:t> allow for dynamic routes</a:t>
            </a:r>
          </a:p>
          <a:p>
            <a:pPr lvl="1"/>
            <a:r>
              <a:rPr lang="en-US" dirty="0"/>
              <a:t>E.g. products in a catalog will load the same page</a:t>
            </a:r>
          </a:p>
          <a:p>
            <a:pPr>
              <a:spcBef>
                <a:spcPts val="26400"/>
              </a:spcBef>
            </a:pPr>
            <a:r>
              <a:rPr lang="en-US" dirty="0"/>
              <a:t>You can get the whole path using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this.path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 Parameters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674812" y="3462036"/>
            <a:ext cx="8839202" cy="1253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get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'catalog/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:productId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context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=&gt;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console.log(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context.params.productId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3457969" y="2667000"/>
            <a:ext cx="3039287" cy="578882"/>
          </a:xfrm>
          <a:prstGeom prst="wedgeRoundRectCallout">
            <a:avLst>
              <a:gd name="adj1" fmla="val 25545"/>
              <a:gd name="adj2" fmla="val 1088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88000" tIns="45720" rIns="288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5256212" y="4953000"/>
            <a:ext cx="3895023" cy="578882"/>
          </a:xfrm>
          <a:prstGeom prst="wedgeRoundRectCallout">
            <a:avLst>
              <a:gd name="adj1" fmla="val -38918"/>
              <a:gd name="adj2" fmla="val -1576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88000" tIns="45720" rIns="288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Access passed in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</a:t>
            </a: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7261230" y="2667000"/>
            <a:ext cx="2924279" cy="578882"/>
          </a:xfrm>
          <a:prstGeom prst="wedgeRoundRectCallout">
            <a:avLst>
              <a:gd name="adj1" fmla="val -29887"/>
              <a:gd name="adj2" fmla="val 10646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88000" tIns="45720" rIns="288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Receive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170459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Forms</a:t>
            </a:r>
            <a:r>
              <a:rPr lang="en-US" dirty="0"/>
              <a:t> inside the main element are automatically handled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Forms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674813" y="2786000"/>
            <a:ext cx="8839200" cy="19920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action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login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method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User: &lt;input name="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type="text"&gt;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Pass: &lt;input name="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pass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type="password"&gt;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&lt;input type="submit" value="Login"&gt;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1674812" y="4778066"/>
            <a:ext cx="8839202" cy="162273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post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login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context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=&gt;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console.log(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context.params.user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console.log(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context.params.pass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2451199" y="1920387"/>
            <a:ext cx="2705715" cy="578882"/>
          </a:xfrm>
          <a:prstGeom prst="wedgeRoundRectCallout">
            <a:avLst>
              <a:gd name="adj1" fmla="val 28617"/>
              <a:gd name="adj2" fmla="val 1184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88000" tIns="45720" rIns="288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Route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address</a:t>
            </a: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6323012" y="1920387"/>
            <a:ext cx="2726564" cy="578882"/>
          </a:xfrm>
          <a:prstGeom prst="wedgeRoundRectCallout">
            <a:avLst>
              <a:gd name="adj1" fmla="val -28825"/>
              <a:gd name="adj2" fmla="val 1160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88000" tIns="45720" rIns="288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Route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8283662" y="5252462"/>
            <a:ext cx="2992350" cy="578882"/>
          </a:xfrm>
          <a:prstGeom prst="wedgeRoundRectCallout">
            <a:avLst>
              <a:gd name="adj1" fmla="val -66328"/>
              <a:gd name="adj2" fmla="val -2038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88000" tIns="45720" rIns="288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Names of inputs</a:t>
            </a:r>
            <a:endParaRPr lang="en-US" sz="28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981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and include the Handlebars source in your HTML</a:t>
            </a:r>
          </a:p>
          <a:p>
            <a:r>
              <a:rPr lang="en-US" dirty="0"/>
              <a:t>Include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sammy.handlebars.js</a:t>
            </a:r>
            <a:r>
              <a:rPr lang="en-US" dirty="0"/>
              <a:t> (found under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lib/plugins</a:t>
            </a:r>
            <a:r>
              <a:rPr lang="en-US" dirty="0"/>
              <a:t>)</a:t>
            </a:r>
          </a:p>
          <a:p>
            <a:r>
              <a:rPr lang="en-US" dirty="0"/>
              <a:t>Load the plugin inside a Sammy initializer:</a:t>
            </a:r>
          </a:p>
          <a:p>
            <a:pPr>
              <a:spcBef>
                <a:spcPts val="19800"/>
              </a:spcBef>
            </a:pPr>
            <a:r>
              <a:rPr lang="en-US" dirty="0"/>
              <a:t>Create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RenderContext</a:t>
            </a:r>
            <a:r>
              <a:rPr lang="en-US" dirty="0"/>
              <a:t>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render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load</a:t>
            </a:r>
            <a:r>
              <a:rPr lang="en-US" dirty="0"/>
              <a:t>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partial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Integrating Handlebars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674812" y="3785847"/>
            <a:ext cx="8839202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use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('Handlebars',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'hbr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');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4944921" y="4602718"/>
            <a:ext cx="4045091" cy="578882"/>
          </a:xfrm>
          <a:prstGeom prst="wedgeRoundRectCallout">
            <a:avLst>
              <a:gd name="adj1" fmla="val -23480"/>
              <a:gd name="adj2" fmla="val -1137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88000" tIns="45720" rIns="288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Template file extension</a:t>
            </a:r>
            <a:endParaRPr lang="en-US" sz="28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2799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Handlebars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674813" y="1443783"/>
            <a:ext cx="8839200" cy="8840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&lt;h1&gt;{{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}}&lt;/h1&gt;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&lt;p&gt;Hello, {{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}}!&lt;/p&gt;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674813" y="990600"/>
            <a:ext cx="8839200" cy="453183"/>
          </a:xfrm>
          <a:prstGeom prst="rect">
            <a:avLst/>
          </a:prstGeom>
          <a:solidFill>
            <a:schemeClr val="accent5">
              <a:lumMod val="40000"/>
              <a:lumOff val="60000"/>
              <a:alpha val="6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greeting.hbr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674813" y="3007607"/>
            <a:ext cx="8839200" cy="3469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 app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Sammy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#main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function 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('Handlebars', 'hbr');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this.get('#/hello/:name', 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'Hello!'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this.params.name;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partial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('greeting.hbr');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  <a:endParaRPr lang="en-US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$(() =&gt; app.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run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674813" y="2554444"/>
            <a:ext cx="8839200" cy="453183"/>
          </a:xfrm>
          <a:prstGeom prst="rect">
            <a:avLst/>
          </a:prstGeom>
          <a:solidFill>
            <a:schemeClr val="accent5">
              <a:lumMod val="40000"/>
              <a:lumOff val="60000"/>
              <a:alpha val="6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app.js</a:t>
            </a: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5180012" y="5562600"/>
            <a:ext cx="5115053" cy="578882"/>
          </a:xfrm>
          <a:prstGeom prst="wedgeRoundRectCallout">
            <a:avLst>
              <a:gd name="adj1" fmla="val -41628"/>
              <a:gd name="adj2" fmla="val -9458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88000" tIns="45720" rIns="288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Load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swap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the template</a:t>
            </a:r>
            <a:endParaRPr lang="en-US" sz="28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755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5368696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Routing Concepts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Basic Router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Sammy.js Overview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Design Patterns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8262" y="1688588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874" y="16387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1509" y="4182636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233381" y="15165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Load a list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partial templates </a:t>
            </a:r>
            <a:r>
              <a:rPr lang="en-US" dirty="0"/>
              <a:t>(inside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route</a:t>
            </a:r>
            <a:r>
              <a:rPr lang="en-US" dirty="0"/>
              <a:t> definition):</a:t>
            </a:r>
          </a:p>
          <a:p>
            <a:pPr>
              <a:spcBef>
                <a:spcPts val="27000"/>
              </a:spcBef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callback</a:t>
            </a:r>
            <a:r>
              <a:rPr lang="en-US" dirty="0"/>
              <a:t> will be executed once all partials are loaded</a:t>
            </a:r>
          </a:p>
          <a:p>
            <a:r>
              <a:rPr lang="en-US" dirty="0"/>
              <a:t>Templates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cached</a:t>
            </a:r>
            <a:r>
              <a:rPr lang="en-US" dirty="0"/>
              <a:t> – there's no need to manually cache them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Handlebars (2)</a:t>
            </a:r>
            <a:endParaRPr lang="en-US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674813" y="1929139"/>
            <a:ext cx="8839200" cy="31000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loadPartials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firstPartial: 'path-to/first.hbr',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secondPartial: 'path-to/second.hbr',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thirdPartial: 'path-to/third.hbr'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(function(context) =&gt;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console.log(context.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partials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partial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('pageTemplate.hbr');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  <a:endParaRPr lang="en-US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09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Redirect</a:t>
            </a:r>
          </a:p>
          <a:p>
            <a:pPr>
              <a:spcBef>
                <a:spcPts val="6600"/>
              </a:spcBef>
            </a:pPr>
            <a:r>
              <a:rPr lang="en-US" sz="3200" dirty="0"/>
              <a:t>Custom events</a:t>
            </a:r>
          </a:p>
          <a:p>
            <a:pPr>
              <a:spcBef>
                <a:spcPts val="13800"/>
              </a:spcBef>
            </a:pPr>
            <a:r>
              <a:rPr lang="en-US" sz="3200" dirty="0"/>
              <a:t>Useful plugins (found under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lib/plugins</a:t>
            </a:r>
            <a:r>
              <a:rPr lang="en-US" sz="3200" dirty="0"/>
              <a:t>):</a:t>
            </a:r>
          </a:p>
          <a:p>
            <a:pPr lvl="1">
              <a:spcBef>
                <a:spcPts val="0"/>
              </a:spcBef>
            </a:pPr>
            <a:r>
              <a:rPr lang="en-US" sz="2800" dirty="0">
                <a:hlinkClick r:id="rId2" action="ppaction://hlinkfile"/>
              </a:rPr>
              <a:t>Storage and Session</a:t>
            </a:r>
            <a:endParaRPr lang="en-US" sz="2800" dirty="0"/>
          </a:p>
          <a:p>
            <a:pPr lvl="1">
              <a:spcBef>
                <a:spcPts val="0"/>
              </a:spcBef>
            </a:pPr>
            <a:r>
              <a:rPr lang="en-US" sz="2800" dirty="0">
                <a:hlinkClick r:id="rId3"/>
              </a:rPr>
              <a:t>OAuth2</a:t>
            </a:r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Features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674812" y="3270199"/>
            <a:ext cx="8839202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 Register event handler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bind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'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event-name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eventHandlerFunction);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Raise event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trigger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'event-name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data);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674812" y="1829841"/>
            <a:ext cx="8839202" cy="760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redirect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('#/other/route');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redirect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('#', 'other', 'route');</a:t>
            </a:r>
          </a:p>
        </p:txBody>
      </p:sp>
    </p:spTree>
    <p:extLst>
      <p:ext uri="{BB962C8B-B14F-4D97-AF65-F5344CB8AC3E}">
        <p14:creationId xmlns:p14="http://schemas.microsoft.com/office/powerpoint/2010/main" val="3723048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Programming Patterns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Organizing Your Code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2793" y="1066800"/>
            <a:ext cx="5643238" cy="372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96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Design Patterns </a:t>
            </a:r>
            <a:r>
              <a:rPr lang="en-US" sz="3600" dirty="0"/>
              <a:t>are general approaches to solving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commonly occurring</a:t>
            </a:r>
            <a:r>
              <a:rPr lang="en-US" sz="3600" dirty="0"/>
              <a:t> problems</a:t>
            </a:r>
          </a:p>
          <a:p>
            <a:r>
              <a:rPr lang="en-US" sz="3600" dirty="0"/>
              <a:t>They provide:</a:t>
            </a:r>
          </a:p>
          <a:p>
            <a:pPr lvl="1"/>
            <a:r>
              <a:rPr lang="en-US" sz="3600" dirty="0"/>
              <a:t>tested,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proven</a:t>
            </a:r>
            <a:r>
              <a:rPr lang="en-US" sz="3600" dirty="0"/>
              <a:t> programming paradigms</a:t>
            </a:r>
          </a:p>
          <a:p>
            <a:pPr lvl="1"/>
            <a:r>
              <a:rPr lang="en-US" sz="3600" dirty="0"/>
              <a:t>guidelines to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organizing</a:t>
            </a:r>
            <a:r>
              <a:rPr lang="en-US" sz="3600" dirty="0"/>
              <a:t> our code</a:t>
            </a:r>
          </a:p>
          <a:p>
            <a:pPr lvl="1"/>
            <a:r>
              <a:rPr lang="en-US" sz="3600" dirty="0"/>
              <a:t>a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common vocabulary </a:t>
            </a:r>
            <a:r>
              <a:rPr lang="en-US" sz="3600" dirty="0"/>
              <a:t>between developers</a:t>
            </a:r>
          </a:p>
          <a:p>
            <a:r>
              <a:rPr lang="en-US" sz="3800" dirty="0"/>
              <a:t>Using a pattern may 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increase</a:t>
            </a:r>
            <a:r>
              <a:rPr lang="en-US" sz="3800" dirty="0"/>
              <a:t> complexity – misuse often creates more problems than it solves</a:t>
            </a:r>
            <a:endParaRPr lang="en-US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246495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Splitting your code aims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separate concerns </a:t>
            </a:r>
            <a:r>
              <a:rPr lang="en-US" dirty="0"/>
              <a:t>(only change the parts that need to be changed)</a:t>
            </a:r>
          </a:p>
          <a:p>
            <a:r>
              <a:rPr lang="en-US" dirty="0"/>
              <a:t>Sample code organization</a:t>
            </a:r>
          </a:p>
          <a:p>
            <a:pPr lvl="1"/>
            <a:r>
              <a:rPr lang="en-US" dirty="0"/>
              <a:t>Main script</a:t>
            </a:r>
          </a:p>
          <a:p>
            <a:pPr lvl="1"/>
            <a:r>
              <a:rPr lang="en-US" dirty="0"/>
              <a:t>Requester (Remote API)</a:t>
            </a:r>
          </a:p>
          <a:p>
            <a:pPr lvl="1"/>
            <a:r>
              <a:rPr lang="en-US" dirty="0"/>
              <a:t>Authenticator</a:t>
            </a:r>
          </a:p>
          <a:p>
            <a:pPr lvl="1"/>
            <a:r>
              <a:rPr lang="en-US" dirty="0"/>
              <a:t>Router</a:t>
            </a:r>
          </a:p>
          <a:p>
            <a:pPr lvl="1"/>
            <a:r>
              <a:rPr lang="en-US" dirty="0"/>
              <a:t>View Controllers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Your Code</a:t>
            </a:r>
          </a:p>
        </p:txBody>
      </p:sp>
    </p:spTree>
    <p:extLst>
      <p:ext uri="{BB962C8B-B14F-4D97-AF65-F5344CB8AC3E}">
        <p14:creationId xmlns:p14="http://schemas.microsoft.com/office/powerpoint/2010/main" val="412710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Organizing Code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212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16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Routing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212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7961399" cy="5570355"/>
          </a:xfrm>
        </p:spPr>
        <p:txBody>
          <a:bodyPr>
            <a:normAutofit/>
          </a:bodyPr>
          <a:lstStyle/>
          <a:p>
            <a:r>
              <a:rPr lang="en-US" sz="3200" dirty="0"/>
              <a:t>Browser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Routing</a:t>
            </a:r>
            <a:r>
              <a:rPr lang="en-US" sz="3200" dirty="0"/>
              <a:t> allows SPAs to use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history</a:t>
            </a:r>
          </a:p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Sammy.js</a:t>
            </a:r>
            <a:r>
              <a:rPr lang="en-US" sz="3200" dirty="0"/>
              <a:t> is a simple routing library</a:t>
            </a:r>
          </a:p>
          <a:p>
            <a:pPr>
              <a:spcBef>
                <a:spcPts val="19200"/>
              </a:spcBef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Modular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code</a:t>
            </a:r>
            <a:r>
              <a:rPr lang="en-US" sz="3200" dirty="0"/>
              <a:t> is more maintainable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918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235" y="4267200"/>
            <a:ext cx="2009177" cy="2009177"/>
          </a:xfrm>
          <a:prstGeom prst="rect">
            <a:avLst/>
          </a:prstGeom>
        </p:spPr>
      </p:pic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603381" y="2749956"/>
            <a:ext cx="6100631" cy="174584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 app =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Sammy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('#main', function 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('index.html', () =&gt;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swap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('&lt;h1&gt;Index Page&lt;/h1&gt;');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Routing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395800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#JSAPPS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Routing Concepts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Navigation for Single Page Apps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158" y="914400"/>
            <a:ext cx="3354508" cy="3810000"/>
          </a:xfrm>
          <a:prstGeom prst="rect">
            <a:avLst/>
          </a:prstGeom>
          <a:effectLst>
            <a:glow rad="7366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1550894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Routing</a:t>
            </a:r>
            <a:r>
              <a:rPr lang="en-US" dirty="0"/>
              <a:t> allows navigation,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without reloading </a:t>
            </a:r>
            <a:r>
              <a:rPr lang="en-US" dirty="0"/>
              <a:t>the page</a:t>
            </a:r>
          </a:p>
          <a:p>
            <a:r>
              <a:rPr lang="en-US" dirty="0"/>
              <a:t>It's a pivotal element of writing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Single Page Applications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Routing?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1098183" y="2745841"/>
            <a:ext cx="3474132" cy="3180945"/>
            <a:chOff x="989013" y="2895600"/>
            <a:chExt cx="3474132" cy="318094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9013" y="2895600"/>
              <a:ext cx="914400" cy="112354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9013" y="4953000"/>
              <a:ext cx="914400" cy="112354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5012" y="2895600"/>
              <a:ext cx="914400" cy="112354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5012" y="4953000"/>
              <a:ext cx="914400" cy="1123545"/>
            </a:xfrm>
            <a:prstGeom prst="rect">
              <a:avLst/>
            </a:prstGeom>
          </p:spPr>
        </p:pic>
        <p:cxnSp>
          <p:nvCxnSpPr>
            <p:cNvPr id="19" name="Straight Arrow Connector 18"/>
            <p:cNvCxnSpPr>
              <a:stCxn id="14" idx="2"/>
              <a:endCxn id="15" idx="0"/>
            </p:cNvCxnSpPr>
            <p:nvPr/>
          </p:nvCxnSpPr>
          <p:spPr>
            <a:xfrm>
              <a:off x="1446213" y="4019145"/>
              <a:ext cx="0" cy="933855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cxnSpLocks/>
            </p:cNvCxnSpPr>
            <p:nvPr/>
          </p:nvCxnSpPr>
          <p:spPr>
            <a:xfrm>
              <a:off x="1903413" y="4019145"/>
              <a:ext cx="1142201" cy="933855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4" idx="3"/>
              <a:endCxn id="16" idx="1"/>
            </p:cNvCxnSpPr>
            <p:nvPr/>
          </p:nvCxnSpPr>
          <p:spPr>
            <a:xfrm>
              <a:off x="1903413" y="3457373"/>
              <a:ext cx="1371599" cy="0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7" idx="0"/>
              <a:endCxn id="16" idx="2"/>
            </p:cNvCxnSpPr>
            <p:nvPr/>
          </p:nvCxnSpPr>
          <p:spPr>
            <a:xfrm flipV="1">
              <a:off x="3732212" y="4019145"/>
              <a:ext cx="0" cy="933855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2146901" y="3057260"/>
              <a:ext cx="9539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Link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132811" y="4022516"/>
              <a:ext cx="9539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Link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266091" y="4303218"/>
              <a:ext cx="9539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Link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509146" y="4286017"/>
              <a:ext cx="9539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Link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5670183" y="2745841"/>
            <a:ext cx="2474064" cy="3180945"/>
            <a:chOff x="5561013" y="2895600"/>
            <a:chExt cx="2474064" cy="3180945"/>
          </a:xfrm>
        </p:grpSpPr>
        <p:sp>
          <p:nvSpPr>
            <p:cNvPr id="35" name="Rectangle: Folded Corner 34"/>
            <p:cNvSpPr/>
            <p:nvPr/>
          </p:nvSpPr>
          <p:spPr>
            <a:xfrm rot="10800000">
              <a:off x="5561013" y="2895600"/>
              <a:ext cx="2474064" cy="3180945"/>
            </a:xfrm>
            <a:prstGeom prst="foldedCorner">
              <a:avLst>
                <a:gd name="adj" fmla="val 23538"/>
              </a:avLst>
            </a:prstGeom>
            <a:solidFill>
              <a:schemeClr val="tx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957599" y="3057260"/>
              <a:ext cx="1680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HTML</a:t>
              </a:r>
              <a:endParaRPr lang="en-US" sz="2000" u="sng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809693" y="3657600"/>
              <a:ext cx="1981200" cy="765026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Router</a:t>
              </a:r>
            </a:p>
          </p:txBody>
        </p:sp>
      </p:grpSp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2699" y="2743200"/>
            <a:ext cx="1207113" cy="1408298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579" y="4518488"/>
            <a:ext cx="1207113" cy="1408298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2699" y="4518488"/>
            <a:ext cx="1207113" cy="140829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657" y="4395300"/>
            <a:ext cx="1207113" cy="140829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579" y="2743200"/>
            <a:ext cx="1207113" cy="1408298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976496" y="6106180"/>
            <a:ext cx="3513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Standard Navigation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399212" y="6106180"/>
            <a:ext cx="4093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Navigation using Routing</a:t>
            </a:r>
          </a:p>
        </p:txBody>
      </p:sp>
    </p:spTree>
    <p:extLst>
      <p:ext uri="{BB962C8B-B14F-4D97-AF65-F5344CB8AC3E}">
        <p14:creationId xmlns:p14="http://schemas.microsoft.com/office/powerpoint/2010/main" val="386860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323E-6 1.48148E-6 L 0.18625 -0.24097 " pathEditMode="relative" rAng="0" ptsTypes="AA">
                                      <p:cBhvr>
                                        <p:cTn id="38" dur="100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12" y="-1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42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0323E-6 1.48148E-6 L 0.18547 -0.24051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73" y="-12037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7.60615E-7 -2.59259E-6 L -0.18573 -0.01805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86" y="-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Router</a:t>
            </a:r>
            <a:r>
              <a:rPr lang="en-US" dirty="0"/>
              <a:t> loads the appropriate content when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location changes</a:t>
            </a:r>
          </a:p>
          <a:p>
            <a:pPr lvl="1"/>
            <a:r>
              <a:rPr lang="en-US" dirty="0"/>
              <a:t>E.g. when the user manually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enters an address</a:t>
            </a:r>
          </a:p>
          <a:p>
            <a:r>
              <a:rPr lang="en-US" dirty="0"/>
              <a:t>Conversely, a change in content is reflected in the address bar</a:t>
            </a:r>
          </a:p>
          <a:p>
            <a:pPr lvl="1"/>
            <a:r>
              <a:rPr lang="en-US" dirty="0"/>
              <a:t>E.g. when the user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clicks on a link</a:t>
            </a:r>
          </a:p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Load all scripts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only once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Maintain state </a:t>
            </a:r>
            <a:r>
              <a:rPr lang="en-US" dirty="0"/>
              <a:t>across multiple pages</a:t>
            </a:r>
          </a:p>
          <a:p>
            <a:pPr lvl="1"/>
            <a:r>
              <a:rPr lang="en-US" dirty="0"/>
              <a:t>Browser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history</a:t>
            </a:r>
            <a:r>
              <a:rPr lang="en-US" dirty="0"/>
              <a:t> can be used</a:t>
            </a:r>
          </a:p>
          <a:p>
            <a:pPr lvl="1"/>
            <a:r>
              <a:rPr lang="en-US" dirty="0"/>
              <a:t>Build User Interfaces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react quickly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Routers Work</a:t>
            </a:r>
          </a:p>
        </p:txBody>
      </p:sp>
    </p:spTree>
    <p:extLst>
      <p:ext uri="{BB962C8B-B14F-4D97-AF65-F5344CB8AC3E}">
        <p14:creationId xmlns:p14="http://schemas.microsoft.com/office/powerpoint/2010/main" val="18769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Writing a Simple Browser Router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212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877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/>
          <p:cNvSpPr/>
          <p:nvPr/>
        </p:nvSpPr>
        <p:spPr>
          <a:xfrm>
            <a:off x="3351212" y="1981200"/>
            <a:ext cx="5486400" cy="215324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30" t="-5710" r="-9230" b="-5710"/>
          <a:stretch/>
        </p:blipFill>
        <p:spPr>
          <a:xfrm>
            <a:off x="3884612" y="2179295"/>
            <a:ext cx="4419600" cy="17570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Routing with Sammy.js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Overview and 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667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Sammy is a lightweight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routing library</a:t>
            </a:r>
          </a:p>
          <a:p>
            <a:r>
              <a:rPr lang="en-US" dirty="0"/>
              <a:t>Modular design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plugins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adapters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Requires</a:t>
            </a:r>
            <a:r>
              <a:rPr lang="en-US" dirty="0"/>
              <a:t> with jQuery</a:t>
            </a:r>
          </a:p>
          <a:p>
            <a:r>
              <a:rPr lang="en-US" dirty="0"/>
              <a:t>Many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additional features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Sammy.js Overview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075612" y="4550502"/>
            <a:ext cx="3615845" cy="1419110"/>
            <a:chOff x="3351212" y="1981200"/>
            <a:chExt cx="5486400" cy="2153246"/>
          </a:xfrm>
        </p:grpSpPr>
        <p:sp>
          <p:nvSpPr>
            <p:cNvPr id="5" name="Rectangle: Rounded Corners 4"/>
            <p:cNvSpPr/>
            <p:nvPr/>
          </p:nvSpPr>
          <p:spPr>
            <a:xfrm>
              <a:off x="3351212" y="1981200"/>
              <a:ext cx="5486400" cy="215324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230" t="-5710" r="-9230" b="-5710"/>
            <a:stretch/>
          </p:blipFill>
          <p:spPr>
            <a:xfrm>
              <a:off x="3884612" y="2179295"/>
              <a:ext cx="4419600" cy="175705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23840" y="4267200"/>
            <a:ext cx="7245155" cy="19920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 app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Sammy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('#main', 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('index.html', () =&gt;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swap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('Index');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90879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4944</TotalTime>
  <Words>1240</Words>
  <Application>Microsoft Office PowerPoint</Application>
  <PresentationFormat>Custom</PresentationFormat>
  <Paragraphs>266</Paragraphs>
  <Slides>30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SoftUni 16x9</vt:lpstr>
      <vt:lpstr>Routing and Patterns</vt:lpstr>
      <vt:lpstr>Table of Contents</vt:lpstr>
      <vt:lpstr>Have a Question?</vt:lpstr>
      <vt:lpstr>Routing Concepts</vt:lpstr>
      <vt:lpstr>What is Routing?</vt:lpstr>
      <vt:lpstr>How Routers Work</vt:lpstr>
      <vt:lpstr>Live Demo</vt:lpstr>
      <vt:lpstr>Routing with Sammy.js</vt:lpstr>
      <vt:lpstr>Sammy.js Overview</vt:lpstr>
      <vt:lpstr>Installation</vt:lpstr>
      <vt:lpstr>Hello Sammy</vt:lpstr>
      <vt:lpstr>Hello Sammy (2)</vt:lpstr>
      <vt:lpstr>Application Initialization</vt:lpstr>
      <vt:lpstr>Creating Routes</vt:lpstr>
      <vt:lpstr>Route Aliases</vt:lpstr>
      <vt:lpstr>URL Parameters</vt:lpstr>
      <vt:lpstr>Handling Forms</vt:lpstr>
      <vt:lpstr>Integrating Handlebars</vt:lpstr>
      <vt:lpstr>Using Handlebars</vt:lpstr>
      <vt:lpstr>Using Handlebars (2)</vt:lpstr>
      <vt:lpstr>Additional Features</vt:lpstr>
      <vt:lpstr>Programming Patterns</vt:lpstr>
      <vt:lpstr>What are Design Patterns</vt:lpstr>
      <vt:lpstr>Splitting Your Code</vt:lpstr>
      <vt:lpstr>Live Demo</vt:lpstr>
      <vt:lpstr>Practice: Routing</vt:lpstr>
      <vt:lpstr>Summary</vt:lpstr>
      <vt:lpstr>Routing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ReactJS - Creating JSX Components</dc:title>
  <dc:subject>JavaScript Applications - Practical Training Course @ SoftUni</dc:subject>
  <dc:creator>Software University Foundation</dc:creator>
  <cp:keywords>JS, JavaScript, programming, course, AJAX, jQuery, REST, SoftUni, Software University</cp:keywords>
  <dc:description>JavaScript Applications Course @ SoftUni - https://softuni.bg/courses/javascript-applications</dc:description>
  <cp:lastModifiedBy>Admin</cp:lastModifiedBy>
  <cp:revision>251</cp:revision>
  <dcterms:created xsi:type="dcterms:W3CDTF">2014-01-02T17:00:34Z</dcterms:created>
  <dcterms:modified xsi:type="dcterms:W3CDTF">2017-12-11T15:28:04Z</dcterms:modified>
  <cp:category>JS, JavaScript, front-end, AJAX, REST, ES6,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